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"/>
  </p:sldMasterIdLst>
  <p:notesMasterIdLst>
    <p:notesMasterId r:id="rId17"/>
  </p:notesMasterIdLst>
  <p:handoutMasterIdLst>
    <p:handoutMasterId r:id="rId18"/>
  </p:handoutMasterIdLst>
  <p:sldIdLst>
    <p:sldId id="1485" r:id="rId2"/>
    <p:sldId id="1482" r:id="rId3"/>
    <p:sldId id="1493" r:id="rId4"/>
    <p:sldId id="1459" r:id="rId5"/>
    <p:sldId id="1464" r:id="rId6"/>
    <p:sldId id="1486" r:id="rId7"/>
    <p:sldId id="1466" r:id="rId8"/>
    <p:sldId id="1457" r:id="rId9"/>
    <p:sldId id="1487" r:id="rId10"/>
    <p:sldId id="1489" r:id="rId11"/>
    <p:sldId id="1490" r:id="rId12"/>
    <p:sldId id="1491" r:id="rId13"/>
    <p:sldId id="1492" r:id="rId14"/>
    <p:sldId id="1414" r:id="rId15"/>
    <p:sldId id="1484" r:id="rId16"/>
  </p:sldIdLst>
  <p:sldSz cx="12436475" cy="6994525"/>
  <p:notesSz cx="6858000" cy="9144000"/>
  <p:custDataLst>
    <p:tags r:id="rId19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3986" autoAdjust="0"/>
  </p:normalViewPr>
  <p:slideViewPr>
    <p:cSldViewPr snapToGrid="0">
      <p:cViewPr varScale="1">
        <p:scale>
          <a:sx n="121" d="100"/>
          <a:sy n="121" d="100"/>
        </p:scale>
        <p:origin x="960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5/6/2025 3:36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s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5/6/2025 3:36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"/>
              <a:t>Haga clic para editar los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3:36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76682-65AC-6312-D43C-73501A8E4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437C6-C831-8FED-BFD6-A49BDFD87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3CCEB-1654-89DB-4F6B-CC151F1B4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26F2E5-81AC-19D9-50B3-1C33CB90DF4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AE58D-AABE-710C-51B0-423D6969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67F893-674B-9382-DBF5-ECFF5850AF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3:36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3FEB6-8BBE-E34B-3605-B01A4B39BA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92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3:36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3:36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92169-743A-82EC-DC6E-E44C85CD6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776E3-E37E-0670-1412-048BC8AF7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6E62EA-9758-8393-C0D8-1B0A480D3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9E673FA-66D5-E3E1-1DB2-D735833BBF6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8E8BC-158A-90CD-35F3-E2402D35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4EB4BD-58C3-FB7E-EE67-697710F7119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3:36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BA759-94BB-D98C-1CFB-DA258095FC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2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81300-64AF-6018-CD8A-70A6258E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973FD-9C91-E8C8-C92D-03DE7473F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21F8C-9F44-A9B4-380A-14A09A5DC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90129F-5CEF-A2B2-D3C6-9A2ADBC4D23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445DE-C495-2FA2-17BF-FEE3695B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8C85C4-0AE3-6407-5488-03F6B9A331E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3:36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8DEDC-0332-2557-223C-8CD907BA01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6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3B630-BF31-BE5A-EDC1-A9457D853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72364-0E7A-A5D1-2123-9FA51A6CE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76695-A695-A551-FE2C-1F3393230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3C7FB54-6926-2CDD-DDCF-9C19BAB92F0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s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530AA-F903-BEC0-8C4F-F6E44F16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Corporación Microsoft. Todos los derechos reservados. MICROSOFT NO OFRECE NINGUNA GARANTÍA, EXPRESA, IMPLÍCITA O ESTATUTARIA, EN CUANTO A LA INFORMACIÓN DE ESTA PRESENTACIÓN.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1073B6-6E10-5B40-BF4B-FBE9338E85A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5/6/2025 3:36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C6113-BCEF-D686-4260-2AFF26E93A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8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A3E6E8E-2F24-5CA0-9525-6EC15F36DE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596314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s"/>
              <a:t>Haga clic para editar el estilo del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ustración de TESS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" sz="24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40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 sz="600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8F90460-759B-F63C-9ABA-E7B0A3E625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 sz="60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40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E1947ACB-165E-E438-DE9B-67629653F0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37" y="6316662"/>
            <a:ext cx="762002" cy="5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16="http://schemas.microsoft.com/office/drawing/2014/main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40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 sz="60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13E151-F49C-D388-E810-E6AD203A9C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svg="http://schemas.microsoft.com/office/drawing/2016/SVG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" sz="24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40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>
                <a:solidFill>
                  <a:schemeClr val="bg1"/>
                </a:solidFill>
              </a:rPr>
              <a:t>Nombre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" sz="600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8B3CEC-5E31-E5D9-4287-78001E6B0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5637" y="6317058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svg="http://schemas.microsoft.com/office/drawing/2016/SVG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475888-104B-7A16-B7EA-DE09206DBD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82" y="0"/>
            <a:ext cx="12434711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2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s"/>
              <a:t>Título del vídeo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s"/>
              <a:t>Título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s"/>
              <a:t>Título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s"/>
              <a:t>Diseño de fotos 50/50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s"/>
              <a:t>Haga clic en el icono para agregar imagen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00C677-2300-D687-42A5-443294392D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794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6DE0C2F-063D-7236-EFBB-541852CE97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"/>
              <a:t>Diapositiva para el código del desarrollador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1607B32-FA9E-A2D6-9717-135915A1EF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cuadro que contiene luz, noche&#10;&#10;Descripción generada automáticamente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561637" y="619871"/>
            <a:ext cx="1647952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" sz="24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Del 8</a:t>
            </a:r>
            <a:r>
              <a:rPr lang="es" sz="2400" kern="1200" baseline="300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es" sz="24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al 10 de mayo de</a:t>
            </a:r>
            <a:r>
              <a:rPr lang="es" sz="2400" kern="1200" baseline="300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 </a:t>
            </a:r>
            <a:r>
              <a:rPr lang="es" sz="24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70CED1-EFDE-7DB1-0F16-5639EEFCDD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2592120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B7E4F53-0C33-B8CC-C14F-0FD7FBF681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592120" y="701675"/>
            <a:ext cx="7252236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s"/>
              <a:t>Utilice este diseño para las diapositivas de notas del orador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s"/>
              <a:t>Próximo: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"/>
              <a:t>Haga clic para editar el estilo del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s"/>
              <a:t>Haga clic para editar el estilo de subtítulos maestros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s"/>
              <a:t>Haga clic para editar los estilos de texto maestro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87A552-3A45-C747-1736-1B15639E3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88237" y="5554767"/>
            <a:ext cx="1321200" cy="10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cuadro que contiene luz, noche&#10;&#10;Descripción generada automáticamente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0" y="-1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s"/>
              <a:t>Título de la presentación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s"/>
              <a:t>Nombre del altavoz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" sz="24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40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48B869-3F6A-CF21-27A7-8D4FFDBE98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03237" y="6323252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 cuadro que contiene luz, noche&#10;&#10;Descripción generada automáticamente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s"/>
              <a:t>Título de la presentación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s"/>
              <a:t>Nombre del altavoz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" sz="2000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#GlobalAzure</a:t>
            </a:r>
            <a:endParaRPr lang="en-US" sz="2000" kern="120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1591846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" sz="1600">
                <a:solidFill>
                  <a:srgbClr val="001344"/>
                </a:solidFill>
                <a:latin typeface="+mn-lt"/>
              </a:rPr>
              <a:t>#GlobalAzure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C2E44C-C603-14DF-ECEF-DEB3FC9278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9437" y="39524"/>
            <a:ext cx="76200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s"/>
              <a:t>Haga clic para editar el estilo del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s"/>
              <a:t>Haga clic para editar el estilo del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s"/>
              <a:t>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Azul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Cian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  <a:endPara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Gris claro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R:210 G:210 B:210</a:t>
                  </a:r>
                  <a:endPara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Morado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  <a:endPara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Gris oscuro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R:80 G:80 B:80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Gris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R:115 G:115 B:115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Amarillo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Naranja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Cerceta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G:130 B:114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s" sz="10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Colores principales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s" sz="10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Colores secundarios (usar solo cuando sea necesario)</a:t>
                </a:r>
                <a:endPara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" sz="50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Cian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 G:188 B:242</a:t>
              </a:r>
              <a:endParaRPr lang="en-US" sz="50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3" r:id="rId2"/>
    <p:sldLayoutId id="2147484382" r:id="rId3"/>
    <p:sldLayoutId id="2147484300" r:id="rId4"/>
    <p:sldLayoutId id="2147484318" r:id="rId5"/>
    <p:sldLayoutId id="2147484295" r:id="rId6"/>
    <p:sldLayoutId id="2147484240" r:id="rId7"/>
    <p:sldLayoutId id="2147484296" r:id="rId8"/>
    <p:sldLayoutId id="2147484241" r:id="rId9"/>
    <p:sldLayoutId id="2147484297" r:id="rId10"/>
    <p:sldLayoutId id="2147484244" r:id="rId11"/>
    <p:sldLayoutId id="2147484298" r:id="rId12"/>
    <p:sldLayoutId id="2147484245" r:id="rId13"/>
    <p:sldLayoutId id="2147484247" r:id="rId14"/>
    <p:sldLayoutId id="2147484337" r:id="rId15"/>
    <p:sldLayoutId id="2147484378" r:id="rId16"/>
    <p:sldLayoutId id="2147484249" r:id="rId17"/>
    <p:sldLayoutId id="2147484343" r:id="rId18"/>
    <p:sldLayoutId id="2147484344" r:id="rId19"/>
    <p:sldLayoutId id="2147484301" r:id="rId20"/>
    <p:sldLayoutId id="2147484252" r:id="rId21"/>
    <p:sldLayoutId id="2147484251" r:id="rId22"/>
    <p:sldLayoutId id="2147484254" r:id="rId23"/>
    <p:sldLayoutId id="2147484257" r:id="rId24"/>
    <p:sldLayoutId id="2147484377" r:id="rId25"/>
    <p:sldLayoutId id="2147484380" r:id="rId26"/>
    <p:sldLayoutId id="2147484258" r:id="rId27"/>
    <p:sldLayoutId id="2147484260" r:id="rId28"/>
    <p:sldLayoutId id="2147484299" r:id="rId29"/>
    <p:sldLayoutId id="2147484345" r:id="rId30"/>
    <p:sldLayoutId id="2147484263" r:id="rId31"/>
    <p:sldLayoutId id="2147484376" r:id="rId32"/>
    <p:sldLayoutId id="2147484381" r:id="rId3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ire" TargetMode="External"/><Relationship Id="rId2" Type="http://schemas.openxmlformats.org/officeDocument/2006/relationships/hyperlink" Target="https://github.com/emimontesdeoca/global-azure-2025-sevilla-net-aspire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x.com/emimontesdeocaa" TargetMode="External"/><Relationship Id="rId5" Type="http://schemas.openxmlformats.org/officeDocument/2006/relationships/hyperlink" Target="https://x.com/davidfowl" TargetMode="External"/><Relationship Id="rId4" Type="http://schemas.openxmlformats.org/officeDocument/2006/relationships/hyperlink" Target="https://devblogs.microsoft.com/dotnet/category/dotnet-aspire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7551-D398-8CAA-1152-BC853A14E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2131B7-7784-9729-51A2-E485C361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sz="6000"/>
              <a:t>.NET Aspire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01112B-5695-52D1-5E28-60AB754F7F0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89729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31B0-5130-B2EE-68E1-6FF80CDCC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929BFB-5C7D-8A4C-C630-84BB7496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" dirty="0"/>
              <a:t>.NET Aspire: una herramienta enviada por Dios!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7DB8035-692A-8C72-C79D-7AA1899DE553}"/>
              </a:ext>
            </a:extLst>
          </p:cNvPr>
          <p:cNvSpPr txBox="1">
            <a:spLocks/>
          </p:cNvSpPr>
          <p:nvPr/>
        </p:nvSpPr>
        <p:spPr>
          <a:xfrm>
            <a:off x="5913437" y="1897062"/>
            <a:ext cx="5449501" cy="392796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3600" dirty="0"/>
              <a:t>Proporciona herramientas, plantillas y paquetes para ayudarle a crear aplicaciones observables y listas para producción.</a:t>
            </a:r>
          </a:p>
          <a:p>
            <a:endParaRPr lang="es" sz="3600" dirty="0"/>
          </a:p>
          <a:p>
            <a:r>
              <a:rPr lang="es" sz="3600" dirty="0"/>
              <a:t>.NET Aspire, que se entrega a través de paquetes NuGet, simplifica los desafíos comunes en el desarrollo de aplicaciones modernas. </a:t>
            </a:r>
          </a:p>
        </p:txBody>
      </p:sp>
      <p:pic>
        <p:nvPicPr>
          <p:cNvPr id="3" name="Picture 8" descr="Convertirse en nativo de la nube con .NET Aspire">
            <a:extLst>
              <a:ext uri="{FF2B5EF4-FFF2-40B4-BE49-F238E27FC236}">
                <a16:creationId xmlns:a16="http://schemas.microsoft.com/office/drawing/2014/main" id="{F3E4E77B-C194-45FB-F4FC-6393AEAF0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24" y="3115359"/>
            <a:ext cx="5247891" cy="29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27E7E-FA8B-BFBC-DD63-B811FEE86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58" y="1720247"/>
            <a:ext cx="4658136" cy="1023049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23680BF-2CCC-CF4B-1C27-3FDA71AF500E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97145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60411-B327-2CD5-5C40-DF0ECD2ED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8B3CFB-C7C8-B9CF-B4F4-A6B596EB7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"/>
              <a:t>.NET Aspire: 3 características principales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CDC1D4-71FD-D5AF-FBE4-CA489341B635}"/>
              </a:ext>
            </a:extLst>
          </p:cNvPr>
          <p:cNvSpPr txBox="1">
            <a:spLocks/>
          </p:cNvSpPr>
          <p:nvPr/>
        </p:nvSpPr>
        <p:spPr>
          <a:xfrm>
            <a:off x="444054" y="1375250"/>
            <a:ext cx="3085557" cy="115387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" sz="3600" b="1" dirty="0"/>
              <a:t>Orquestación en tiempo de desarrollo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38A5FF-43CB-F09E-27D4-834DD8103241}"/>
              </a:ext>
            </a:extLst>
          </p:cNvPr>
          <p:cNvSpPr txBox="1">
            <a:spLocks/>
          </p:cNvSpPr>
          <p:nvPr/>
        </p:nvSpPr>
        <p:spPr>
          <a:xfrm>
            <a:off x="4238509" y="1375250"/>
            <a:ext cx="3410920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" sz="3600" b="1" dirty="0">
                <a:solidFill>
                  <a:schemeClr val="tx1"/>
                </a:solidFill>
              </a:rPr>
              <a:t>Integraciones de .NET Aspire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7716B-91D9-1784-CA9E-DA2FC43216C0}"/>
              </a:ext>
            </a:extLst>
          </p:cNvPr>
          <p:cNvSpPr txBox="1">
            <a:spLocks/>
          </p:cNvSpPr>
          <p:nvPr/>
        </p:nvSpPr>
        <p:spPr>
          <a:xfrm>
            <a:off x="8358327" y="1341595"/>
            <a:ext cx="3966660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" sz="3200" b="1" dirty="0">
                <a:solidFill>
                  <a:schemeClr val="tx1"/>
                </a:solidFill>
              </a:rPr>
              <a:t>Plantillas de proyectos y herramientas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CCCD8B-DED5-5C45-24B2-8EE7A9A95BDE}"/>
              </a:ext>
            </a:extLst>
          </p:cNvPr>
          <p:cNvSpPr txBox="1">
            <a:spLocks/>
          </p:cNvSpPr>
          <p:nvPr/>
        </p:nvSpPr>
        <p:spPr>
          <a:xfrm>
            <a:off x="4366709" y="2600279"/>
            <a:ext cx="3085557" cy="24762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" sz="2400" b="1" dirty="0">
                <a:solidFill>
                  <a:schemeClr val="tx1"/>
                </a:solidFill>
              </a:rPr>
              <a:t>Las integraciones</a:t>
            </a:r>
            <a:r>
              <a:rPr lang="es" sz="2400" dirty="0">
                <a:solidFill>
                  <a:schemeClr val="tx1"/>
                </a:solidFill>
              </a:rPr>
              <a:t> son  paquetes </a:t>
            </a:r>
            <a:r>
              <a:rPr lang="es" sz="2400" b="1" dirty="0">
                <a:solidFill>
                  <a:schemeClr val="tx1"/>
                </a:solidFill>
              </a:rPr>
              <a:t>NuGet</a:t>
            </a:r>
            <a:r>
              <a:rPr lang="es" sz="2400" dirty="0">
                <a:solidFill>
                  <a:schemeClr val="tx1"/>
                </a:solidFill>
              </a:rPr>
              <a:t> diseñados para </a:t>
            </a:r>
            <a:r>
              <a:rPr lang="es" sz="2400" b="1" dirty="0">
                <a:solidFill>
                  <a:schemeClr val="tx1"/>
                </a:solidFill>
              </a:rPr>
              <a:t>simplificar</a:t>
            </a:r>
            <a:r>
              <a:rPr lang="es" sz="2400" dirty="0">
                <a:solidFill>
                  <a:schemeClr val="tx1"/>
                </a:solidFill>
              </a:rPr>
              <a:t> las conexiones a servicios y plataformas populares, como </a:t>
            </a:r>
            <a:r>
              <a:rPr lang="es" sz="2400" b="1" dirty="0">
                <a:solidFill>
                  <a:schemeClr val="tx1"/>
                </a:solidFill>
              </a:rPr>
              <a:t>Redis</a:t>
            </a:r>
            <a:r>
              <a:rPr lang="es" sz="2400" dirty="0">
                <a:solidFill>
                  <a:schemeClr val="tx1"/>
                </a:solidFill>
              </a:rPr>
              <a:t> o </a:t>
            </a:r>
            <a:r>
              <a:rPr lang="es" sz="2400" b="1" dirty="0">
                <a:solidFill>
                  <a:schemeClr val="tx1"/>
                </a:solidFill>
              </a:rPr>
              <a:t>PostgreSQL</a:t>
            </a:r>
            <a:r>
              <a:rPr lang="e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EE9D17-8121-DCEA-E2B5-95BF52EE2856}"/>
              </a:ext>
            </a:extLst>
          </p:cNvPr>
          <p:cNvSpPr txBox="1">
            <a:spLocks/>
          </p:cNvSpPr>
          <p:nvPr/>
        </p:nvSpPr>
        <p:spPr>
          <a:xfrm>
            <a:off x="8306379" y="2932386"/>
            <a:ext cx="3085557" cy="302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" sz="2000" dirty="0">
                <a:solidFill>
                  <a:schemeClr val="tx1"/>
                </a:solidFill>
              </a:rPr>
              <a:t>.NET Aspire proporciona un conjunto de plantillas de </a:t>
            </a:r>
            <a:r>
              <a:rPr lang="es" sz="2000" b="1" dirty="0">
                <a:solidFill>
                  <a:schemeClr val="tx1"/>
                </a:solidFill>
              </a:rPr>
              <a:t>proyecto </a:t>
            </a:r>
            <a:r>
              <a:rPr lang="es" sz="2000" dirty="0">
                <a:solidFill>
                  <a:schemeClr val="tx1"/>
                </a:solidFill>
              </a:rPr>
              <a:t>y  experiencias de </a:t>
            </a:r>
            <a:r>
              <a:rPr lang="es" sz="2000" b="1" dirty="0">
                <a:solidFill>
                  <a:schemeClr val="tx1"/>
                </a:solidFill>
              </a:rPr>
              <a:t>herramientas</a:t>
            </a:r>
            <a:r>
              <a:rPr lang="es" sz="2000" dirty="0">
                <a:solidFill>
                  <a:schemeClr val="tx1"/>
                </a:solidFill>
              </a:rPr>
              <a:t> para </a:t>
            </a:r>
            <a:r>
              <a:rPr lang="es" sz="2000" b="1" dirty="0">
                <a:solidFill>
                  <a:schemeClr val="tx1"/>
                </a:solidFill>
              </a:rPr>
              <a:t>Visual Studio</a:t>
            </a:r>
            <a:r>
              <a:rPr lang="es" sz="2000" dirty="0">
                <a:solidFill>
                  <a:schemeClr val="tx1"/>
                </a:solidFill>
              </a:rPr>
              <a:t>, </a:t>
            </a:r>
            <a:r>
              <a:rPr lang="es" sz="2000" b="1" dirty="0">
                <a:solidFill>
                  <a:schemeClr val="tx1"/>
                </a:solidFill>
              </a:rPr>
              <a:t>Visual Studio Code</a:t>
            </a:r>
            <a:r>
              <a:rPr lang="es" sz="2000" dirty="0">
                <a:solidFill>
                  <a:schemeClr val="tx1"/>
                </a:solidFill>
              </a:rPr>
              <a:t> y la </a:t>
            </a:r>
            <a:r>
              <a:rPr lang="es" sz="2000" b="1" dirty="0">
                <a:solidFill>
                  <a:schemeClr val="tx1"/>
                </a:solidFill>
              </a:rPr>
              <a:t>CLI de .NET</a:t>
            </a:r>
            <a:r>
              <a:rPr lang="es" sz="20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98E47B-F61A-41C8-6FC9-C8AACB2A73FB}"/>
              </a:ext>
            </a:extLst>
          </p:cNvPr>
          <p:cNvSpPr txBox="1">
            <a:spLocks/>
          </p:cNvSpPr>
          <p:nvPr/>
        </p:nvSpPr>
        <p:spPr>
          <a:xfrm>
            <a:off x="427039" y="2578477"/>
            <a:ext cx="3085557" cy="25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La orquestación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se centra principalmente en </a:t>
            </a: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mejorar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la </a:t>
            </a: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experiencia</a:t>
            </a:r>
            <a:r>
              <a:rPr lang="e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de desarrollo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 </a:t>
            </a:r>
            <a:r>
              <a:rPr lang="e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local</a:t>
            </a:r>
            <a:r>
              <a:rPr lang="es" sz="2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mediante  la </a:t>
            </a: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administración de la configuración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y </a:t>
            </a: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las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interconexiones</a:t>
            </a:r>
            <a:r>
              <a:rPr lang="e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de la  aplicación.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4CFA18-B5F7-614F-F0FE-1381DF1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5244101"/>
            <a:ext cx="2597199" cy="1138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B05E75-52DE-BCF3-5052-22BD20721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18" y="5152615"/>
            <a:ext cx="3641138" cy="1311260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683229-CAAA-11C5-83EC-CA3C34C995FF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50229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E9005-48FA-2E94-E70C-AAA7ABC7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262D5C-A55A-FDEE-4629-A2EBA5FC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sz="6000"/>
              <a:t>¡Demo!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73D0759-1A11-6215-5261-16A588BA9DE9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69407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909310"/>
          </a:xfrm>
        </p:spPr>
        <p:txBody>
          <a:bodyPr/>
          <a:lstStyle/>
          <a:p>
            <a:r>
              <a:rPr lang="es" dirty="0">
                <a:hlinkClick r:id="rId2"/>
              </a:rPr>
              <a:t>https://github.com/emimontesdeoca/global-azure-2025-sevilla-net-aspire</a:t>
            </a:r>
            <a:endParaRPr lang="en-US" dirty="0"/>
          </a:p>
          <a:p>
            <a:r>
              <a:rPr lang="es" dirty="0">
                <a:hlinkClick r:id="rId3"/>
              </a:rPr>
              <a:t>https://aka.ms/aspire</a:t>
            </a:r>
            <a:endParaRPr lang="en-US" dirty="0"/>
          </a:p>
          <a:p>
            <a:r>
              <a:rPr lang="es" dirty="0">
                <a:hlinkClick r:id="rId4"/>
              </a:rPr>
              <a:t>https://devblogs.microsoft.com/dotnet/category/dotnet-aspire/</a:t>
            </a:r>
            <a:endParaRPr lang="en-US" dirty="0"/>
          </a:p>
          <a:p>
            <a:r>
              <a:rPr lang="es" dirty="0">
                <a:hlinkClick r:id="rId5"/>
              </a:rPr>
              <a:t>https://x.com/davidfowl</a:t>
            </a:r>
            <a:endParaRPr lang="en-US" dirty="0"/>
          </a:p>
          <a:p>
            <a:r>
              <a:rPr lang="es" dirty="0">
                <a:hlinkClick r:id="rId6"/>
              </a:rPr>
              <a:t>https://x.com/emimontesdeocaa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3571" y="1210732"/>
            <a:ext cx="10236199" cy="1828786"/>
          </a:xfrm>
          <a:noFill/>
        </p:spPr>
        <p:txBody>
          <a:bodyPr/>
          <a:lstStyle/>
          <a:p>
            <a:r>
              <a:rPr lang="es" sz="6000"/>
              <a:t>.NET Aspire: Aplicaciones Cloud-Native sin complicaciones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Emiliano Montesdeoca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dirty="0"/>
              <a:t>Cloud Dev Team lead @ </a:t>
            </a:r>
            <a:r>
              <a:rPr lang="en-US" sz="3200" dirty="0" err="1"/>
              <a:t>Intelequia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Microsoft MVP Developer Technologies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AA02AFC-FE24-148C-A7BE-5E86CEBF2DE2}"/>
              </a:ext>
            </a:extLst>
          </p:cNvPr>
          <p:cNvSpPr txBox="1">
            <a:spLocks/>
          </p:cNvSpPr>
          <p:nvPr/>
        </p:nvSpPr>
        <p:spPr>
          <a:xfrm>
            <a:off x="655637" y="4716462"/>
            <a:ext cx="10505921" cy="78636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D10788A-8A1F-BA4B-42C6-D864A7F3233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@emimontesdeocaa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4B71-E33C-E731-D951-E68C925C6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D91593-3BC3-EA45-16FF-FEA5F18A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Emiliano Montesdeoca – the tattoo guy!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DE1FECB-BE6F-5EA4-E986-00CEE160C1E0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@emimontesdeocaa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A32EF-E5BD-0024-9895-090E9508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1287462"/>
            <a:ext cx="4140378" cy="4294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ED0A9-5472-C252-3CA7-A194E28C4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37" y="5795923"/>
            <a:ext cx="2252743" cy="90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C27F4F-FB73-9AFC-CB31-EA964ECA1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626" y="5795923"/>
            <a:ext cx="2046874" cy="9033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100852C-A2E3-83C0-8CF6-A257E7DA3336}"/>
              </a:ext>
            </a:extLst>
          </p:cNvPr>
          <p:cNvSpPr txBox="1">
            <a:spLocks/>
          </p:cNvSpPr>
          <p:nvPr/>
        </p:nvSpPr>
        <p:spPr>
          <a:xfrm>
            <a:off x="6294437" y="1835268"/>
            <a:ext cx="5562600" cy="33239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 fontAlgn="base">
              <a:spcAft>
                <a:spcPct val="0"/>
              </a:spcAft>
              <a:defRPr/>
            </a:pPr>
            <a:r>
              <a:rPr lang="it-IT" b="1" u="sng" spc="0" dirty="0">
                <a:ln>
                  <a:noFill/>
                </a:ln>
                <a:latin typeface="+mn-lt"/>
              </a:rPr>
              <a:t>Me pueden llamar </a:t>
            </a:r>
            <a:r>
              <a:rPr lang="en-CA" b="1" u="sng" spc="0" dirty="0">
                <a:ln>
                  <a:noFill/>
                </a:ln>
                <a:latin typeface="+mn-lt"/>
              </a:rPr>
              <a:t>Emi</a:t>
            </a:r>
            <a:endParaRPr lang="it-IT" b="1" u="sng" dirty="0">
              <a:latin typeface="+mn-lt"/>
            </a:endParaRP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latin typeface="+mn-lt"/>
              </a:rPr>
              <a:t>Cloud Dev Team Lead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latin typeface="+mn-lt"/>
              </a:rPr>
              <a:t>Microsoft MVP ~2022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en-CA" b="1" u="sng" spc="0" dirty="0">
                <a:ln>
                  <a:noFill/>
                </a:ln>
                <a:latin typeface="+mn-lt"/>
              </a:rPr>
              <a:t>Uruguayan</a:t>
            </a:r>
            <a:r>
              <a:rPr lang="it-IT" dirty="0">
                <a:latin typeface="+mn-lt"/>
              </a:rPr>
              <a:t> + Spanish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en-CA" b="1" spc="0" dirty="0">
                <a:ln>
                  <a:noFill/>
                </a:ln>
                <a:latin typeface="+mn-lt"/>
              </a:rPr>
              <a:t>X: @emimontesdocaa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latin typeface="+mn-lt"/>
              </a:rPr>
              <a:t>Otros: @emimontesdeoca</a:t>
            </a:r>
          </a:p>
        </p:txBody>
      </p:sp>
    </p:spTree>
    <p:extLst>
      <p:ext uri="{BB962C8B-B14F-4D97-AF65-F5344CB8AC3E}">
        <p14:creationId xmlns:p14="http://schemas.microsoft.com/office/powerpoint/2010/main" val="39716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3237" y="1820862"/>
            <a:ext cx="6982231" cy="30100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/>
              <a:t>Dificultades de la experiencia del desarrollador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/>
              <a:t>¿Cómo podemos resolver esto?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/>
              <a:t>.NET Aspire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/>
              <a:t>Demo</a:t>
            </a:r>
          </a:p>
        </p:txBody>
      </p:sp>
      <p:pic>
        <p:nvPicPr>
          <p:cNvPr id="2" name="Picture 2" descr="Imagen generada">
            <a:extLst>
              <a:ext uri="{FF2B5EF4-FFF2-40B4-BE49-F238E27FC236}">
                <a16:creationId xmlns:a16="http://schemas.microsoft.com/office/drawing/2014/main" id="{B3B5F17A-6FD2-2527-AC98-C4E33017B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884" y="811211"/>
            <a:ext cx="3581400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13AF3B9-0B30-3D85-0C45-ACB7E2E61596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 dirty="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252" y="2669497"/>
            <a:ext cx="9363062" cy="1840230"/>
          </a:xfrm>
        </p:spPr>
        <p:txBody>
          <a:bodyPr/>
          <a:lstStyle/>
          <a:p>
            <a:r>
              <a:rPr lang="es" sz="6600" dirty="0"/>
              <a:t>Dificultades de la experiencia del desarrollador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7DF8346-FB50-065A-5597-19AC0D5E1EBF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DA99-2F12-BFE1-875A-652CBC37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C56F5B-E80B-A46C-7273-CD1520B7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¿Qué es la experiencia del desarrollador?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58607-5006-E234-C116-8BD159CBDB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556" y="1287462"/>
            <a:ext cx="7366261" cy="3761030"/>
          </a:xfrm>
        </p:spPr>
        <p:txBody>
          <a:bodyPr/>
          <a:lstStyle/>
          <a:p>
            <a:r>
              <a:rPr lang="es" sz="2800" dirty="0">
                <a:solidFill>
                  <a:schemeClr val="tx1"/>
                </a:solidFill>
              </a:rPr>
              <a:t>Se refiere a la experiencia general y la satisfacción que tienen los desarrolladores al usar herramientas, plataformas y procesos para crear software. </a:t>
            </a:r>
          </a:p>
          <a:p>
            <a:r>
              <a:rPr lang="es" sz="2800" dirty="0">
                <a:solidFill>
                  <a:schemeClr val="tx1"/>
                </a:solidFill>
              </a:rPr>
              <a:t>Abarca todo lo que afecta a la capacidad de un desarrollador para realizar sus tareas de forma eficiente y agradable.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E5D23-11D1-7E54-65F4-9B206C222CF7}"/>
              </a:ext>
            </a:extLst>
          </p:cNvPr>
          <p:cNvSpPr txBox="1"/>
          <p:nvPr/>
        </p:nvSpPr>
        <p:spPr>
          <a:xfrm>
            <a:off x="97012" y="4407643"/>
            <a:ext cx="83596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3200" dirty="0"/>
              <a:t>Impacto en la productividad y la eficiencia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3200" dirty="0"/>
              <a:t>Calidad del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3200" dirty="0"/>
              <a:t>Satisfacción y retención de desarrolladores</a:t>
            </a:r>
          </a:p>
        </p:txBody>
      </p:sp>
      <p:pic>
        <p:nvPicPr>
          <p:cNvPr id="10" name="Picture 6" descr="Imagen generada">
            <a:extLst>
              <a:ext uri="{FF2B5EF4-FFF2-40B4-BE49-F238E27FC236}">
                <a16:creationId xmlns:a16="http://schemas.microsoft.com/office/drawing/2014/main" id="{0FD3EE77-80DD-2ACF-F36C-82151BBB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37" y="1439862"/>
            <a:ext cx="3124200" cy="468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31AF2A5-B82F-74F4-CCEE-A27129857C98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5098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295274"/>
            <a:ext cx="6857998" cy="917575"/>
          </a:xfrm>
        </p:spPr>
        <p:txBody>
          <a:bodyPr/>
          <a:lstStyle/>
          <a:p>
            <a:r>
              <a:rPr lang="es" sz="4000" dirty="0"/>
              <a:t>Desafíos a los que se enfrentan los desarrolladores </a:t>
            </a:r>
            <a:br>
              <a:rPr lang="en-US" sz="4000" dirty="0"/>
            </a:br>
            <a:r>
              <a:rPr lang="es" sz="4000" dirty="0"/>
              <a:t>en la actualidad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2200865"/>
            <a:ext cx="5181599" cy="44983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Sobrecarga de herramientas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Entornos complejos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Escalabilidad limitada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Flujos de trabajo ineficientes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Silos de conocimiento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Estrategias obsoletas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3200" dirty="0"/>
              <a:t>¡No se puede escalar!</a:t>
            </a:r>
          </a:p>
        </p:txBody>
      </p:sp>
      <p:pic>
        <p:nvPicPr>
          <p:cNvPr id="2" name="Picture 2" descr="Imagen generada">
            <a:extLst>
              <a:ext uri="{FF2B5EF4-FFF2-40B4-BE49-F238E27FC236}">
                <a16:creationId xmlns:a16="http://schemas.microsoft.com/office/drawing/2014/main" id="{CC21C8B2-291C-3B02-0E21-69AD42C99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761" y="341189"/>
            <a:ext cx="4505021" cy="607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33281F4-7CFC-1C5B-031B-43AB1875270D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sz="6000"/>
              <a:t>¿Cómo podemos resolver esto?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45607F4-312C-2077-D821-B8BFFBAA2B78}"/>
              </a:ext>
            </a:extLst>
          </p:cNvPr>
          <p:cNvSpPr txBox="1">
            <a:spLocks/>
          </p:cNvSpPr>
          <p:nvPr/>
        </p:nvSpPr>
        <p:spPr>
          <a:xfrm>
            <a:off x="7437437" y="6469062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1E051-4E2A-CCC9-9032-81584A25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08B59-1276-EFB1-989A-15D2EFD0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95274"/>
            <a:ext cx="12211651" cy="917575"/>
          </a:xfrm>
        </p:spPr>
        <p:txBody>
          <a:bodyPr/>
          <a:lstStyle/>
          <a:p>
            <a:r>
              <a:rPr lang="es" dirty="0"/>
              <a:t>Estrategias para crear aplicaciones en la nube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DB505-19F5-33B6-1C56-D4B3D49AF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34678"/>
            <a:ext cx="6404881" cy="563538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chemeClr val="tx1"/>
                </a:solidFill>
              </a:rPr>
              <a:t>Adopte la arquitectura de microservicios</a:t>
            </a:r>
            <a:r>
              <a:rPr lang="es" sz="2200" dirty="0">
                <a:solidFill>
                  <a:schemeClr val="tx1"/>
                </a:solidFill>
              </a:rPr>
              <a:t>: mejore la escalabilidad y la capacidad de mantenimiento.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chemeClr val="tx1"/>
                </a:solidFill>
              </a:rPr>
              <a:t>Utilice los servicios nativos de la nube</a:t>
            </a:r>
            <a:r>
              <a:rPr lang="es" sz="2200" dirty="0">
                <a:solidFill>
                  <a:schemeClr val="tx1"/>
                </a:solidFill>
              </a:rPr>
              <a:t>: aproveche los servicios gestionados para bases de datos, almacenamiento en caché,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chemeClr val="tx1"/>
                </a:solidFill>
              </a:rPr>
              <a:t>Implemente canalizaciones de CI/CD</a:t>
            </a:r>
            <a:r>
              <a:rPr lang="es" sz="2200" dirty="0">
                <a:solidFill>
                  <a:schemeClr val="tx1"/>
                </a:solidFill>
              </a:rPr>
              <a:t>: automatice las pruebas y la implementación para versiones más rápidas.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chemeClr val="tx1"/>
                </a:solidFill>
              </a:rPr>
              <a:t>Enfatice la infraestructura como código (IaC): </a:t>
            </a:r>
            <a:r>
              <a:rPr lang="es" sz="2200" dirty="0">
                <a:solidFill>
                  <a:schemeClr val="tx1"/>
                </a:solidFill>
              </a:rPr>
              <a:t>garantice entornos coherentes y reproducibles.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" sz="2200" b="1" dirty="0">
                <a:solidFill>
                  <a:schemeClr val="tx1"/>
                </a:solidFill>
              </a:rPr>
              <a:t>Supervise y optimice el rendimiento</a:t>
            </a:r>
            <a:r>
              <a:rPr lang="es" sz="2200" dirty="0">
                <a:solidFill>
                  <a:schemeClr val="tx1"/>
                </a:solidFill>
              </a:rPr>
              <a:t>: utilice herramientas de supervisión para realizar un seguimiento y mejorar el rendimiento de las aplicaciones.</a:t>
            </a:r>
          </a:p>
        </p:txBody>
      </p:sp>
      <p:pic>
        <p:nvPicPr>
          <p:cNvPr id="2" name="Picture 2" descr="Imagen generada">
            <a:extLst>
              <a:ext uri="{FF2B5EF4-FFF2-40B4-BE49-F238E27FC236}">
                <a16:creationId xmlns:a16="http://schemas.microsoft.com/office/drawing/2014/main" id="{19219CF1-FC1C-831C-3AB8-2776B296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910" y="2113575"/>
            <a:ext cx="4997904" cy="333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BD3868A-3EBD-9F3C-D851-6C4A85E00628}"/>
              </a:ext>
            </a:extLst>
          </p:cNvPr>
          <p:cNvSpPr txBox="1">
            <a:spLocks/>
          </p:cNvSpPr>
          <p:nvPr/>
        </p:nvSpPr>
        <p:spPr>
          <a:xfrm>
            <a:off x="9342437" y="6528435"/>
            <a:ext cx="2904447" cy="34163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" sz="2400"/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84806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756</Words>
  <Application>Microsoft Office PowerPoint</Application>
  <PresentationFormat>Custom</PresentationFormat>
  <Paragraphs>100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Wingdings</vt:lpstr>
      <vt:lpstr>Connect_2016_Template_Light</vt:lpstr>
      <vt:lpstr>PowerPoint Presentation</vt:lpstr>
      <vt:lpstr>.NET Aspire: Aplicaciones Cloud-Native sin complicaciones</vt:lpstr>
      <vt:lpstr>Emiliano Montesdeoca – the tattoo guy!</vt:lpstr>
      <vt:lpstr>Agenda</vt:lpstr>
      <vt:lpstr>Dificultades de la experiencia del desarrollador</vt:lpstr>
      <vt:lpstr>¿Qué es la experiencia del desarrollador?</vt:lpstr>
      <vt:lpstr>Desafíos a los que se enfrentan los desarrolladores  en la actualidad</vt:lpstr>
      <vt:lpstr>¿Cómo podemos resolver esto?</vt:lpstr>
      <vt:lpstr>Estrategias para crear aplicaciones en la nube</vt:lpstr>
      <vt:lpstr>.NET Aspire</vt:lpstr>
      <vt:lpstr>.NET Aspire: una herramienta enviada por Dios!</vt:lpstr>
      <vt:lpstr>.NET Aspire: 3 características principales</vt:lpstr>
      <vt:lpstr>¡Demo!</vt:lpstr>
      <vt:lpstr>Referencias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Emiliano Montesdeoca del Puerto</dc:creator>
  <cp:lastModifiedBy>Emiliano Montesdeoca del Puerto</cp:lastModifiedBy>
  <cp:revision>6</cp:revision>
  <dcterms:modified xsi:type="dcterms:W3CDTF">2025-05-06T14:38:39Z</dcterms:modified>
</cp:coreProperties>
</file>